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18" r:id="rId1"/>
  </p:sldMasterIdLst>
  <p:sldIdLst>
    <p:sldId id="256" r:id="rId2"/>
    <p:sldId id="261" r:id="rId3"/>
    <p:sldId id="262" r:id="rId4"/>
    <p:sldId id="263" r:id="rId5"/>
    <p:sldId id="268" r:id="rId6"/>
    <p:sldId id="269" r:id="rId7"/>
    <p:sldId id="264" r:id="rId8"/>
    <p:sldId id="270" r:id="rId9"/>
    <p:sldId id="267" r:id="rId10"/>
    <p:sldId id="265" r:id="rId11"/>
    <p:sldId id="266" r:id="rId12"/>
    <p:sldId id="257" r:id="rId13"/>
    <p:sldId id="258" r:id="rId14"/>
    <p:sldId id="259" r:id="rId15"/>
    <p:sldId id="26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065BE-0657-4A47-90AD-C21C55E16B19}" type="datetime4">
              <a:rPr lang="en-US" smtClean="0"/>
              <a:pPr/>
              <a:t>June 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86BB73A-582F-4420-9A14-CB10A2B2E5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C3AA4-67BE-44F7-809A-3582401494AF}" type="datetime4">
              <a:rPr lang="en-US" smtClean="0"/>
              <a:pPr/>
              <a:t>June 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2EEB-1769-4776-AD69-E7C1260563EB}" type="datetime4">
              <a:rPr lang="en-US" smtClean="0"/>
              <a:pPr/>
              <a:t>June 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BB8AF-C16A-4836-A92D-61834B5F0BA5}" type="datetime4">
              <a:rPr lang="en-US" smtClean="0"/>
              <a:pPr/>
              <a:t>June 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2193-4505-4A75-99BB-880C6989A757}" type="datetime4">
              <a:rPr lang="en-US" smtClean="0"/>
              <a:pPr/>
              <a:t>June 4, 2015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A18F4-33C3-445B-924C-31108C51719C}" type="datetime4">
              <a:rPr lang="en-US" smtClean="0"/>
              <a:pPr/>
              <a:t>June 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7543A-E259-478F-9E0D-57BA40E442B7}" type="datetime4">
              <a:rPr lang="en-US" smtClean="0"/>
              <a:pPr/>
              <a:t>June 4,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B012D-77A1-44B0-BB26-329BA1EE55C9}" type="datetime4">
              <a:rPr lang="en-US" smtClean="0"/>
              <a:pPr/>
              <a:t>June 4,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7499E-3031-413E-B01E-B94970708CAA}" type="datetime4">
              <a:rPr lang="en-US" smtClean="0"/>
              <a:pPr/>
              <a:t>June 4,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EAB0C-2220-4D0E-A0DD-DB7FA0F742F4}" type="datetime4">
              <a:rPr lang="en-US" smtClean="0"/>
              <a:pPr/>
              <a:t>June 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6D63-31BF-4B94-B6C5-E20B2C63F515}" type="datetime4">
              <a:rPr lang="en-US" smtClean="0"/>
              <a:pPr/>
              <a:t>June 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62B1B13E-D5AF-485E-81A1-82A140076526}" type="datetime4">
              <a:rPr lang="en-US" smtClean="0"/>
              <a:pPr/>
              <a:t>June 4,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0"/>
            <a:ext cx="7772400" cy="4571999"/>
          </a:xfrm>
        </p:spPr>
        <p:txBody>
          <a:bodyPr/>
          <a:lstStyle/>
          <a:p>
            <a:r>
              <a:rPr lang="en-US" sz="6000" dirty="0" smtClean="0"/>
              <a:t>Social Ties in Friendship Networks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343400"/>
            <a:ext cx="6858000" cy="914400"/>
          </a:xfrm>
        </p:spPr>
        <p:txBody>
          <a:bodyPr/>
          <a:lstStyle/>
          <a:p>
            <a:r>
              <a:rPr lang="en-US" dirty="0" smtClean="0"/>
              <a:t>Community Identification and Romantic Partnerships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33848" y="5918311"/>
            <a:ext cx="3699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Graphs and Network Flows</a:t>
            </a:r>
          </a:p>
          <a:p>
            <a:pPr algn="ctr"/>
            <a:r>
              <a:rPr lang="en-US" dirty="0" smtClean="0"/>
              <a:t>Professor </a:t>
            </a:r>
            <a:r>
              <a:rPr lang="en-US" dirty="0" err="1" smtClean="0"/>
              <a:t>Roychowdhury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8905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Romantic partner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01252" y="2236518"/>
            <a:ext cx="6302422" cy="35590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56337" y="1803189"/>
            <a:ext cx="7505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Maximum </a:t>
            </a:r>
            <a:r>
              <a:rPr lang="en-US" dirty="0" err="1" smtClean="0"/>
              <a:t>Embeddedness</a:t>
            </a:r>
            <a:r>
              <a:rPr lang="en-US" dirty="0" smtClean="0"/>
              <a:t> and Dispersion </a:t>
            </a:r>
            <a:r>
              <a:rPr lang="en-US" smtClean="0"/>
              <a:t>and their </a:t>
            </a:r>
            <a:r>
              <a:rPr lang="en-US" dirty="0" smtClean="0"/>
              <a:t>ratio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811730" y="2568453"/>
            <a:ext cx="5194300" cy="304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98801" y="2568313"/>
            <a:ext cx="5664200" cy="3314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98801" y="2568313"/>
            <a:ext cx="5456426" cy="3594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301252" y="2695313"/>
            <a:ext cx="60960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7213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477" y="0"/>
            <a:ext cx="5791200" cy="1371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Identifying the type of communities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32022" y="1383080"/>
            <a:ext cx="3919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Community features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199" y="1901989"/>
            <a:ext cx="82264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 smtClean="0"/>
              <a:t>Size of the Community</a:t>
            </a:r>
          </a:p>
          <a:p>
            <a:pPr marL="342900" indent="-342900">
              <a:buAutoNum type="arabicParenR"/>
            </a:pPr>
            <a:r>
              <a:rPr lang="en-US" dirty="0" smtClean="0"/>
              <a:t>A measure of connectivity and density of edges</a:t>
            </a:r>
          </a:p>
          <a:p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sz="1200" dirty="0" smtClean="0"/>
              <a:t>e.g. Average degree/Number of nodes</a:t>
            </a:r>
            <a:endParaRPr lang="en-US" sz="1200" dirty="0"/>
          </a:p>
          <a:p>
            <a:r>
              <a:rPr lang="en-US" dirty="0" smtClean="0"/>
              <a:t>3) A measure of modularity</a:t>
            </a:r>
          </a:p>
          <a:p>
            <a:r>
              <a:rPr lang="en-US" dirty="0" smtClean="0"/>
              <a:t>       </a:t>
            </a:r>
            <a:r>
              <a:rPr lang="en-US" sz="1200" dirty="0" smtClean="0"/>
              <a:t> Fraction of edges that fall within the communities versus the expected such fraction in random edge assignment</a:t>
            </a:r>
          </a:p>
          <a:p>
            <a:r>
              <a:rPr lang="en-US" dirty="0" smtClean="0"/>
              <a:t>4) Clustering coefficient</a:t>
            </a:r>
          </a:p>
          <a:p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sz="1200" dirty="0" smtClean="0"/>
              <a:t>Fraction of triangles to triplets</a:t>
            </a:r>
            <a:endParaRPr lang="en-US" sz="12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1428923" y="3878614"/>
            <a:ext cx="5732463" cy="2930992"/>
            <a:chOff x="249237" y="1857375"/>
            <a:chExt cx="8002588" cy="4723879"/>
          </a:xfrm>
        </p:grpSpPr>
        <p:sp>
          <p:nvSpPr>
            <p:cNvPr id="49" name="Oval 48"/>
            <p:cNvSpPr/>
            <p:nvPr/>
          </p:nvSpPr>
          <p:spPr>
            <a:xfrm>
              <a:off x="5473700" y="3290202"/>
              <a:ext cx="508000" cy="508000"/>
            </a:xfrm>
            <a:prstGeom prst="ellips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6308725" y="4459972"/>
              <a:ext cx="508000" cy="5080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7743825" y="2974539"/>
              <a:ext cx="508000" cy="5080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816725" y="2123606"/>
              <a:ext cx="508000" cy="5080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5276850" y="1857375"/>
              <a:ext cx="508000" cy="5080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7489825" y="4251792"/>
              <a:ext cx="508000" cy="5080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3802062" y="2766327"/>
              <a:ext cx="508000" cy="5080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1604962" y="2856597"/>
              <a:ext cx="508000" cy="5080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249237" y="4205972"/>
              <a:ext cx="508000" cy="5080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4056062" y="4459972"/>
              <a:ext cx="508000" cy="5080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1966912" y="4713972"/>
              <a:ext cx="508000" cy="5080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2786062" y="3561447"/>
              <a:ext cx="508000" cy="5080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Connector 60"/>
            <p:cNvCxnSpPr>
              <a:stCxn id="56" idx="3"/>
              <a:endCxn id="57" idx="7"/>
            </p:cNvCxnSpPr>
            <p:nvPr/>
          </p:nvCxnSpPr>
          <p:spPr>
            <a:xfrm flipH="1">
              <a:off x="682842" y="3290202"/>
              <a:ext cx="996515" cy="99016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56" idx="4"/>
              <a:endCxn id="59" idx="0"/>
            </p:cNvCxnSpPr>
            <p:nvPr/>
          </p:nvCxnSpPr>
          <p:spPr>
            <a:xfrm>
              <a:off x="1858962" y="3364597"/>
              <a:ext cx="361950" cy="134937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H="1" flipV="1">
              <a:off x="682842" y="4639577"/>
              <a:ext cx="1284070" cy="32839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60" idx="1"/>
              <a:endCxn id="56" idx="6"/>
            </p:cNvCxnSpPr>
            <p:nvPr/>
          </p:nvCxnSpPr>
          <p:spPr>
            <a:xfrm flipH="1" flipV="1">
              <a:off x="2112962" y="3110597"/>
              <a:ext cx="747495" cy="52524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60" idx="5"/>
              <a:endCxn id="58" idx="1"/>
            </p:cNvCxnSpPr>
            <p:nvPr/>
          </p:nvCxnSpPr>
          <p:spPr>
            <a:xfrm>
              <a:off x="3219667" y="3995052"/>
              <a:ext cx="910790" cy="53931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60" idx="3"/>
              <a:endCxn id="59" idx="7"/>
            </p:cNvCxnSpPr>
            <p:nvPr/>
          </p:nvCxnSpPr>
          <p:spPr>
            <a:xfrm flipH="1">
              <a:off x="2400517" y="3995052"/>
              <a:ext cx="459940" cy="79331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60" idx="7"/>
              <a:endCxn id="55" idx="3"/>
            </p:cNvCxnSpPr>
            <p:nvPr/>
          </p:nvCxnSpPr>
          <p:spPr>
            <a:xfrm flipV="1">
              <a:off x="3219667" y="3199932"/>
              <a:ext cx="656790" cy="43591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55" idx="4"/>
              <a:endCxn id="58" idx="0"/>
            </p:cNvCxnSpPr>
            <p:nvPr/>
          </p:nvCxnSpPr>
          <p:spPr>
            <a:xfrm>
              <a:off x="4056062" y="3274327"/>
              <a:ext cx="254000" cy="118564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stCxn id="55" idx="2"/>
              <a:endCxn id="56" idx="6"/>
            </p:cNvCxnSpPr>
            <p:nvPr/>
          </p:nvCxnSpPr>
          <p:spPr>
            <a:xfrm flipH="1">
              <a:off x="2112962" y="3020327"/>
              <a:ext cx="1689100" cy="902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stCxn id="58" idx="2"/>
              <a:endCxn id="59" idx="6"/>
            </p:cNvCxnSpPr>
            <p:nvPr/>
          </p:nvCxnSpPr>
          <p:spPr>
            <a:xfrm flipH="1">
              <a:off x="2474912" y="4713972"/>
              <a:ext cx="1581150" cy="2540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51" idx="4"/>
              <a:endCxn id="54" idx="7"/>
            </p:cNvCxnSpPr>
            <p:nvPr/>
          </p:nvCxnSpPr>
          <p:spPr>
            <a:xfrm flipH="1">
              <a:off x="7923430" y="3482539"/>
              <a:ext cx="74395" cy="8436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51" idx="3"/>
              <a:endCxn id="50" idx="7"/>
            </p:cNvCxnSpPr>
            <p:nvPr/>
          </p:nvCxnSpPr>
          <p:spPr>
            <a:xfrm flipH="1">
              <a:off x="6742330" y="3408144"/>
              <a:ext cx="1075890" cy="11262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54" idx="2"/>
              <a:endCxn id="50" idx="7"/>
            </p:cNvCxnSpPr>
            <p:nvPr/>
          </p:nvCxnSpPr>
          <p:spPr>
            <a:xfrm flipH="1">
              <a:off x="6742330" y="4505792"/>
              <a:ext cx="747495" cy="2857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stCxn id="52" idx="5"/>
              <a:endCxn id="51" idx="1"/>
            </p:cNvCxnSpPr>
            <p:nvPr/>
          </p:nvCxnSpPr>
          <p:spPr>
            <a:xfrm>
              <a:off x="7250330" y="2557211"/>
              <a:ext cx="567890" cy="49172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>
              <a:stCxn id="52" idx="5"/>
              <a:endCxn id="54" idx="0"/>
            </p:cNvCxnSpPr>
            <p:nvPr/>
          </p:nvCxnSpPr>
          <p:spPr>
            <a:xfrm>
              <a:off x="7250330" y="2557211"/>
              <a:ext cx="493495" cy="16945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stCxn id="49" idx="0"/>
              <a:endCxn id="53" idx="4"/>
            </p:cNvCxnSpPr>
            <p:nvPr/>
          </p:nvCxnSpPr>
          <p:spPr>
            <a:xfrm flipH="1" flipV="1">
              <a:off x="5530850" y="2365375"/>
              <a:ext cx="196850" cy="924827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>
              <a:stCxn id="49" idx="7"/>
              <a:endCxn id="52" idx="3"/>
            </p:cNvCxnSpPr>
            <p:nvPr/>
          </p:nvCxnSpPr>
          <p:spPr>
            <a:xfrm flipV="1">
              <a:off x="5907305" y="2557211"/>
              <a:ext cx="983815" cy="807386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stCxn id="49" idx="6"/>
              <a:endCxn id="51" idx="2"/>
            </p:cNvCxnSpPr>
            <p:nvPr/>
          </p:nvCxnSpPr>
          <p:spPr>
            <a:xfrm flipV="1">
              <a:off x="5981700" y="3228539"/>
              <a:ext cx="1762125" cy="315663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>
              <a:stCxn id="49" idx="6"/>
              <a:endCxn id="54" idx="1"/>
            </p:cNvCxnSpPr>
            <p:nvPr/>
          </p:nvCxnSpPr>
          <p:spPr>
            <a:xfrm>
              <a:off x="5981700" y="3544202"/>
              <a:ext cx="1582520" cy="781985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49" idx="5"/>
              <a:endCxn id="50" idx="0"/>
            </p:cNvCxnSpPr>
            <p:nvPr/>
          </p:nvCxnSpPr>
          <p:spPr>
            <a:xfrm>
              <a:off x="5907305" y="3723807"/>
              <a:ext cx="655420" cy="736165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>
              <a:stCxn id="49" idx="3"/>
              <a:endCxn id="58" idx="7"/>
            </p:cNvCxnSpPr>
            <p:nvPr/>
          </p:nvCxnSpPr>
          <p:spPr>
            <a:xfrm flipH="1">
              <a:off x="4489667" y="3723807"/>
              <a:ext cx="1058428" cy="810560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49" idx="2"/>
              <a:endCxn id="55" idx="6"/>
            </p:cNvCxnSpPr>
            <p:nvPr/>
          </p:nvCxnSpPr>
          <p:spPr>
            <a:xfrm flipH="1" flipV="1">
              <a:off x="4310062" y="3020327"/>
              <a:ext cx="1163638" cy="523875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stCxn id="49" idx="2"/>
              <a:endCxn id="60" idx="6"/>
            </p:cNvCxnSpPr>
            <p:nvPr/>
          </p:nvCxnSpPr>
          <p:spPr>
            <a:xfrm flipH="1">
              <a:off x="3294062" y="3544202"/>
              <a:ext cx="2179638" cy="271245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>
              <a:stCxn id="49" idx="2"/>
              <a:endCxn id="59" idx="7"/>
            </p:cNvCxnSpPr>
            <p:nvPr/>
          </p:nvCxnSpPr>
          <p:spPr>
            <a:xfrm flipH="1">
              <a:off x="2400517" y="3544202"/>
              <a:ext cx="3073183" cy="1244165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>
              <a:stCxn id="49" idx="2"/>
              <a:endCxn id="56" idx="6"/>
            </p:cNvCxnSpPr>
            <p:nvPr/>
          </p:nvCxnSpPr>
          <p:spPr>
            <a:xfrm flipH="1" flipV="1">
              <a:off x="2112962" y="3110597"/>
              <a:ext cx="3360738" cy="433605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86" name="Freeform 85"/>
            <p:cNvSpPr/>
            <p:nvPr/>
          </p:nvSpPr>
          <p:spPr>
            <a:xfrm>
              <a:off x="698500" y="3794125"/>
              <a:ext cx="5048250" cy="2787129"/>
            </a:xfrm>
            <a:custGeom>
              <a:avLst/>
              <a:gdLst>
                <a:gd name="connsiteX0" fmla="*/ 5048250 w 5048250"/>
                <a:gd name="connsiteY0" fmla="*/ 0 h 2787129"/>
                <a:gd name="connsiteX1" fmla="*/ 3952875 w 5048250"/>
                <a:gd name="connsiteY1" fmla="*/ 2778125 h 2787129"/>
                <a:gd name="connsiteX2" fmla="*/ 0 w 5048250"/>
                <a:gd name="connsiteY2" fmla="*/ 889000 h 278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48250" h="2787129">
                  <a:moveTo>
                    <a:pt x="5048250" y="0"/>
                  </a:moveTo>
                  <a:cubicBezTo>
                    <a:pt x="4921250" y="1314979"/>
                    <a:pt x="4794250" y="2629958"/>
                    <a:pt x="3952875" y="2778125"/>
                  </a:cubicBezTo>
                  <a:cubicBezTo>
                    <a:pt x="3111500" y="2926292"/>
                    <a:pt x="658812" y="1201208"/>
                    <a:pt x="0" y="88900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cxnSp>
          <p:nvCxnSpPr>
            <p:cNvPr id="87" name="Straight Connector 86"/>
            <p:cNvCxnSpPr>
              <a:stCxn id="50" idx="2"/>
              <a:endCxn id="58" idx="6"/>
            </p:cNvCxnSpPr>
            <p:nvPr/>
          </p:nvCxnSpPr>
          <p:spPr>
            <a:xfrm flipH="1">
              <a:off x="4564062" y="4713972"/>
              <a:ext cx="1744663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50" idx="1"/>
              <a:endCxn id="55" idx="5"/>
            </p:cNvCxnSpPr>
            <p:nvPr/>
          </p:nvCxnSpPr>
          <p:spPr>
            <a:xfrm flipH="1" flipV="1">
              <a:off x="4235667" y="3199932"/>
              <a:ext cx="2147453" cy="133443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891759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Google+ communities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827450"/>
            <a:ext cx="7620000" cy="4373563"/>
          </a:xfrm>
        </p:spPr>
        <p:txBody>
          <a:bodyPr/>
          <a:lstStyle/>
          <a:p>
            <a:r>
              <a:rPr lang="en-US" dirty="0" smtClean="0"/>
              <a:t>1) Directed network of users (</a:t>
            </a:r>
            <a:r>
              <a:rPr lang="en-US" dirty="0"/>
              <a:t>user A can have user B in his network even if user A isn't in user B's </a:t>
            </a:r>
            <a:r>
              <a:rPr lang="en-US" dirty="0" smtClean="0"/>
              <a:t>network)</a:t>
            </a:r>
          </a:p>
          <a:p>
            <a:endParaRPr lang="en-US" dirty="0" smtClean="0"/>
          </a:p>
          <a:p>
            <a:r>
              <a:rPr lang="en-US" dirty="0" smtClean="0"/>
              <a:t>2) Grouping the users that a user follows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0739" y="3468627"/>
            <a:ext cx="5785069" cy="308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81963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Personal Networks in Google+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764944949"/>
              </p:ext>
            </p:extLst>
          </p:nvPr>
        </p:nvGraphicFramePr>
        <p:xfrm>
          <a:off x="5353903" y="1843094"/>
          <a:ext cx="2806302" cy="2536409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403151"/>
                <a:gridCol w="1403151"/>
              </a:tblGrid>
              <a:tr h="4180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Circle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Size of Circle</a:t>
                      </a:r>
                      <a:endParaRPr lang="en-US" dirty="0"/>
                    </a:p>
                  </a:txBody>
                  <a:tcPr/>
                </a:tc>
              </a:tr>
              <a:tr h="4332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52</a:t>
                      </a:r>
                      <a:endParaRPr lang="en-US" dirty="0"/>
                    </a:p>
                  </a:txBody>
                  <a:tcPr/>
                </a:tc>
              </a:tr>
              <a:tr h="23888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245</a:t>
                      </a:r>
                      <a:endParaRPr lang="en-US" dirty="0"/>
                    </a:p>
                  </a:txBody>
                  <a:tcPr/>
                </a:tc>
              </a:tr>
              <a:tr h="23888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493</a:t>
                      </a:r>
                      <a:endParaRPr lang="en-US" dirty="0"/>
                    </a:p>
                  </a:txBody>
                  <a:tcPr/>
                </a:tc>
              </a:tr>
              <a:tr h="23888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204</a:t>
                      </a:r>
                      <a:endParaRPr lang="en-US" dirty="0"/>
                    </a:p>
                  </a:txBody>
                  <a:tcPr/>
                </a:tc>
              </a:tr>
              <a:tr h="23888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circle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488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33040" y="1843094"/>
            <a:ext cx="4499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Take a particular user’s personal Network who groups people in self-created circles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7105" y="4751012"/>
            <a:ext cx="7885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One can find communities in this personal network using generic community detection algorithms and observe how these circles match with those communities.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455626085"/>
              </p:ext>
            </p:extLst>
          </p:nvPr>
        </p:nvGraphicFramePr>
        <p:xfrm>
          <a:off x="802109" y="4555054"/>
          <a:ext cx="7522734" cy="138176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524000"/>
                <a:gridCol w="2079316"/>
                <a:gridCol w="2383006"/>
                <a:gridCol w="153641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Algorithm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 of communities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Size </a:t>
                      </a:r>
                      <a:r>
                        <a:rPr lang="en-US" dirty="0" smtClean="0"/>
                        <a:t>of the Communities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Modularity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Infomap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1141,24,18,5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0.0031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Walktrap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57,329,684,116,1,1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0.1817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479985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Walktrap</a:t>
            </a:r>
            <a:r>
              <a:rPr lang="en-US" dirty="0" smtClean="0"/>
              <a:t> Algorithm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90624" y="1524318"/>
            <a:ext cx="5785069" cy="3081680"/>
          </a:xfrm>
          <a:prstGeom prst="rect">
            <a:avLst/>
          </a:prstGeom>
        </p:spPr>
      </p:pic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779389314"/>
              </p:ext>
            </p:extLst>
          </p:nvPr>
        </p:nvGraphicFramePr>
        <p:xfrm>
          <a:off x="172455" y="4830642"/>
          <a:ext cx="8622717" cy="192532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2022419"/>
                <a:gridCol w="1771576"/>
                <a:gridCol w="1547720"/>
                <a:gridCol w="1640501"/>
                <a:gridCol w="164050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Light Blue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Dark Blue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Outliers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Highly interconnected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Interconnected with a so</a:t>
                      </a:r>
                      <a:r>
                        <a:rPr lang="en-US" baseline="0" dirty="0" smtClean="0"/>
                        <a:t> many </a:t>
                      </a:r>
                      <a:r>
                        <a:rPr lang="en-US" dirty="0" smtClean="0"/>
                        <a:t>outliers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Typically</a:t>
                      </a:r>
                      <a:r>
                        <a:rPr lang="en-US" baseline="0" dirty="0" smtClean="0"/>
                        <a:t> dense with a few outliers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Sparse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Two isolated</a:t>
                      </a:r>
                      <a:r>
                        <a:rPr lang="en-US" baseline="0" dirty="0" smtClean="0"/>
                        <a:t> nodes from the rest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Club or honors society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 school friends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College</a:t>
                      </a:r>
                      <a:r>
                        <a:rPr lang="en-US" baseline="0" dirty="0" smtClean="0"/>
                        <a:t> friends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Outsiders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57869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the Communities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00468" y="3142506"/>
            <a:ext cx="5333944" cy="27844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1946464"/>
            <a:ext cx="7682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Circle 1: </a:t>
            </a:r>
            <a:r>
              <a:rPr lang="en-US" dirty="0" smtClean="0"/>
              <a:t>Perhaps closest friends circle with nodes from high school and college friends</a:t>
            </a:r>
            <a:endParaRPr lang="en-US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00468" y="2754028"/>
            <a:ext cx="5879126" cy="317297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2875" y="1953544"/>
            <a:ext cx="7540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Circle 2: </a:t>
            </a:r>
            <a:r>
              <a:rPr lang="en-US" dirty="0" smtClean="0"/>
              <a:t>Perhaps a club among high school or college friends</a:t>
            </a:r>
            <a:endParaRPr lang="en-US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94536" y="2872879"/>
            <a:ext cx="5506577" cy="308773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04232" y="1955133"/>
            <a:ext cx="7635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Circle 3: </a:t>
            </a:r>
            <a:r>
              <a:rPr lang="en-US" dirty="0" smtClean="0"/>
              <a:t>The same interpretation as in the previous case</a:t>
            </a:r>
            <a:endParaRPr lang="en-US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94536" y="2872879"/>
            <a:ext cx="5648035" cy="324225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04232" y="1955133"/>
            <a:ext cx="7525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Circle 4: </a:t>
            </a:r>
            <a:r>
              <a:rPr lang="en-US" dirty="0" smtClean="0"/>
              <a:t>This circle is interesting, members are repeats of the previous circles, who can correspond to people from a particular group with certain beliefs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xmlns="" val="367924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9" grpId="1"/>
      <p:bldP spid="11" grpId="0"/>
      <p:bldP spid="11" grpId="1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Network Analysis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18609" y="1533651"/>
            <a:ext cx="5252017" cy="391352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1429" y="5597727"/>
            <a:ext cx="7885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network of 4039 users, based on 10 personal networks, where any two users are connected through at most 7 intermediate nodes (Diameter 8) and the average degree is 43.7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4457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 Network of the core nodes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01252" y="2339678"/>
            <a:ext cx="6302422" cy="35590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9745" y="1527361"/>
            <a:ext cx="8810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There are 40 nodes which have more than 200 friends with average degree 280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47855" y="2223569"/>
            <a:ext cx="4750334" cy="3539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5166" y="5898693"/>
            <a:ext cx="84189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Zooming in to the personal network of a core user we investigate social ties within this network of 348 users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98603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Community Detection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636686473"/>
              </p:ext>
            </p:extLst>
          </p:nvPr>
        </p:nvGraphicFramePr>
        <p:xfrm>
          <a:off x="627103" y="1555678"/>
          <a:ext cx="7901545" cy="1592298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2477071"/>
                <a:gridCol w="2916046"/>
                <a:gridCol w="2508428"/>
              </a:tblGrid>
              <a:tr h="49501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 of Communities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Modularity</a:t>
                      </a:r>
                      <a:endParaRPr lang="en-US" dirty="0"/>
                    </a:p>
                  </a:txBody>
                  <a:tcPr/>
                </a:tc>
              </a:tr>
              <a:tr h="28286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Fast Greedy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0.413</a:t>
                      </a:r>
                      <a:endParaRPr lang="en-US" dirty="0"/>
                    </a:p>
                  </a:txBody>
                  <a:tcPr/>
                </a:tc>
              </a:tr>
              <a:tr h="28286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Edge </a:t>
                      </a:r>
                      <a:r>
                        <a:rPr lang="en-US" dirty="0" err="1" smtClean="0"/>
                        <a:t>Betweenness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0.353</a:t>
                      </a:r>
                      <a:endParaRPr lang="en-US" dirty="0"/>
                    </a:p>
                  </a:txBody>
                  <a:tcPr/>
                </a:tc>
              </a:tr>
              <a:tr h="282867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Infomap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0.389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59342" y="4354120"/>
            <a:ext cx="3772325" cy="22944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2272" y="3512300"/>
            <a:ext cx="7666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Fast Greedy algorithm is based on a greedy search for finding the best clustering that maximizes the modularity of the network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3512301"/>
            <a:ext cx="8893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Edge </a:t>
            </a:r>
            <a:r>
              <a:rPr lang="en-US" dirty="0" err="1"/>
              <a:t>betweenness</a:t>
            </a:r>
            <a:r>
              <a:rPr lang="en-US" dirty="0"/>
              <a:t> is based on removing the edges that lie between two communities. These edges has a large graph theoretic measure called </a:t>
            </a:r>
            <a:r>
              <a:rPr lang="en-US" dirty="0" err="1"/>
              <a:t>betweenness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56675" y="4166274"/>
            <a:ext cx="4641691" cy="24822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435065" y="4213314"/>
            <a:ext cx="4055311" cy="225414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7440" y="3535623"/>
            <a:ext cx="9022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Infomap</a:t>
            </a:r>
            <a:r>
              <a:rPr lang="en-US" dirty="0"/>
              <a:t> algorithm is based on compressing the probability flow of a random walk and finding the best clustering to minimize the compression efficiency(description length)</a:t>
            </a:r>
          </a:p>
        </p:txBody>
      </p:sp>
    </p:spTree>
    <p:extLst>
      <p:ext uri="{BB962C8B-B14F-4D97-AF65-F5344CB8AC3E}">
        <p14:creationId xmlns:p14="http://schemas.microsoft.com/office/powerpoint/2010/main" xmlns="" val="3130750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Community Identification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1754909"/>
            <a:ext cx="8248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Communities found by the fast greedy algorithm, identified by labels, versus the communities found by the edge-</a:t>
            </a:r>
            <a:r>
              <a:rPr lang="en-US" dirty="0" err="1" smtClean="0"/>
              <a:t>betweenness</a:t>
            </a:r>
            <a:r>
              <a:rPr lang="en-US" dirty="0" smtClean="0"/>
              <a:t> algorithm, identified by colors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05000" y="3798455"/>
            <a:ext cx="5334000" cy="317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7091" y="2401240"/>
            <a:ext cx="8428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Comparison by </a:t>
            </a:r>
            <a:r>
              <a:rPr lang="en-US" dirty="0" err="1" smtClean="0"/>
              <a:t>Jaccard</a:t>
            </a:r>
            <a:r>
              <a:rPr lang="en-US" dirty="0" smtClean="0"/>
              <a:t> distance between corresponding communities</a:t>
            </a:r>
          </a:p>
          <a:p>
            <a:pPr algn="ctr"/>
            <a:r>
              <a:rPr lang="en-US" dirty="0" smtClean="0"/>
              <a:t>( |</a:t>
            </a:r>
            <a:r>
              <a:rPr lang="en-US" i="1" dirty="0"/>
              <a:t>A</a:t>
            </a:r>
            <a:r>
              <a:rPr lang="en-US" dirty="0"/>
              <a:t> </a:t>
            </a:r>
            <a:r>
              <a:rPr lang="en-US" dirty="0">
                <a:sym typeface="Symbol" charset="0"/>
              </a:rPr>
              <a:t> </a:t>
            </a:r>
            <a:r>
              <a:rPr lang="en-US" i="1" dirty="0" smtClean="0">
                <a:sym typeface="Symbol" charset="0"/>
              </a:rPr>
              <a:t>B</a:t>
            </a:r>
            <a:r>
              <a:rPr lang="en-US" dirty="0" smtClean="0"/>
              <a:t>| / |</a:t>
            </a:r>
            <a:r>
              <a:rPr lang="en-US" i="1" dirty="0"/>
              <a:t>A</a:t>
            </a:r>
            <a:r>
              <a:rPr lang="en-US" dirty="0"/>
              <a:t> </a:t>
            </a:r>
            <a:r>
              <a:rPr lang="en-US" dirty="0">
                <a:sym typeface="Symbol" charset="0"/>
              </a:rPr>
              <a:t> </a:t>
            </a:r>
            <a:r>
              <a:rPr lang="en-US" i="1" dirty="0" smtClean="0">
                <a:sym typeface="Symbol" charset="0"/>
              </a:rPr>
              <a:t>B</a:t>
            </a:r>
            <a:r>
              <a:rPr lang="en-US" dirty="0" smtClean="0">
                <a:sym typeface="Symbol" charset="0"/>
              </a:rPr>
              <a:t>| )</a:t>
            </a:r>
            <a:endParaRPr 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627017" y="3118945"/>
            <a:ext cx="8078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Both of the algorithms have identified communities 7 and 8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19945" y="3118945"/>
            <a:ext cx="7885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corresponding community to community 6 in fast greedy has another member from Community 1. Thus, </a:t>
            </a:r>
            <a:r>
              <a:rPr lang="en-US" dirty="0" err="1" smtClean="0"/>
              <a:t>d</a:t>
            </a:r>
            <a:r>
              <a:rPr lang="en-US" baseline="-25000" dirty="0" err="1" smtClean="0"/>
              <a:t>jaccard</a:t>
            </a:r>
            <a:r>
              <a:rPr lang="en-US" dirty="0" smtClean="0"/>
              <a:t>=12/13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19945" y="3247151"/>
            <a:ext cx="7717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Community 5 in FG is deconstructed into 3 different communities in EB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7017" y="3247151"/>
            <a:ext cx="7910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Community 4 in FG is precisely the union of two other communities in EB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77091" y="3152124"/>
            <a:ext cx="8444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The big community found in EB includes the whole of community 2 and most of community 3 in FG except 3 nodes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0385" y="3303611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Community 1 in FG is scattered all around but EB puts them into different communities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701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4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Identification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66900" y="3564900"/>
            <a:ext cx="5410200" cy="3200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7017" y="1752176"/>
            <a:ext cx="770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Let us compare Fast greedy algorithm with </a:t>
            </a:r>
            <a:r>
              <a:rPr lang="en-US" dirty="0" err="1" smtClean="0"/>
              <a:t>Infomap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27017" y="2652376"/>
            <a:ext cx="7893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As in the case of </a:t>
            </a:r>
            <a:r>
              <a:rPr lang="en-US" dirty="0" err="1" smtClean="0"/>
              <a:t>Edgebetweenness</a:t>
            </a:r>
            <a:r>
              <a:rPr lang="en-US" dirty="0" smtClean="0"/>
              <a:t>, communities 7 and 8 in FG turn out to correspond to the same communities with </a:t>
            </a:r>
            <a:r>
              <a:rPr lang="en-US" dirty="0" err="1" smtClean="0"/>
              <a:t>Infomap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57200" y="2695184"/>
            <a:ext cx="8063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Community 6 corresponds to the same community in </a:t>
            </a:r>
            <a:r>
              <a:rPr lang="en-US" dirty="0" err="1" smtClean="0"/>
              <a:t>Infomap</a:t>
            </a:r>
            <a:r>
              <a:rPr lang="en-US" dirty="0" smtClean="0"/>
              <a:t> as in EB with </a:t>
            </a:r>
            <a:r>
              <a:rPr lang="en-US" dirty="0" err="1" smtClean="0"/>
              <a:t>Jaccard</a:t>
            </a:r>
            <a:r>
              <a:rPr lang="en-US" dirty="0" smtClean="0"/>
              <a:t> distance 12/13 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2695184"/>
            <a:ext cx="8369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Communities 4 and 5 has the same structure as before except some nodes that are left out in another community in </a:t>
            </a:r>
            <a:r>
              <a:rPr lang="en-US" dirty="0" err="1" smtClean="0"/>
              <a:t>Infomap</a:t>
            </a:r>
            <a:r>
              <a:rPr lang="en-US" dirty="0" smtClean="0"/>
              <a:t> algorithm.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60774" y="2695184"/>
            <a:ext cx="8826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the info map algorithm we observe almost the same structure as in EB, except the big community does not include community 2 as a whole and 2 nodes are left out for another community. Also, community 3 is further broken into different communities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85448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  <p:bldP spid="13" grpId="0"/>
      <p:bldP spid="13" grpId="1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115114" cy="1371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Communities in the absence of the Core Node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28161" y="1645960"/>
            <a:ext cx="5433845" cy="3073690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33876351"/>
              </p:ext>
            </p:extLst>
          </p:nvPr>
        </p:nvGraphicFramePr>
        <p:xfrm>
          <a:off x="486006" y="4942539"/>
          <a:ext cx="7901545" cy="1592298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2477071"/>
                <a:gridCol w="2916046"/>
                <a:gridCol w="2508428"/>
              </a:tblGrid>
              <a:tr h="49501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Numver</a:t>
                      </a:r>
                      <a:r>
                        <a:rPr lang="en-US" dirty="0" smtClean="0"/>
                        <a:t> of Communities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Modularity</a:t>
                      </a:r>
                      <a:endParaRPr lang="en-US" dirty="0"/>
                    </a:p>
                  </a:txBody>
                  <a:tcPr/>
                </a:tc>
              </a:tr>
              <a:tr h="28286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Fast Greedy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0.441</a:t>
                      </a:r>
                      <a:endParaRPr lang="en-US" dirty="0"/>
                    </a:p>
                  </a:txBody>
                  <a:tcPr/>
                </a:tc>
              </a:tr>
              <a:tr h="28286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Edge </a:t>
                      </a:r>
                      <a:r>
                        <a:rPr lang="en-US" dirty="0" err="1" smtClean="0"/>
                        <a:t>Betweenness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0.416</a:t>
                      </a:r>
                      <a:endParaRPr lang="en-US" dirty="0"/>
                    </a:p>
                  </a:txBody>
                  <a:tcPr/>
                </a:tc>
              </a:tr>
              <a:tr h="282867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Infomap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0.418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43847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5795" y="22478"/>
            <a:ext cx="5791200" cy="1371600"/>
          </a:xfrm>
        </p:spPr>
        <p:txBody>
          <a:bodyPr/>
          <a:lstStyle/>
          <a:p>
            <a:r>
              <a:rPr lang="en-US" dirty="0" smtClean="0"/>
              <a:t>The Effect of the Core Node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84094" y="3370028"/>
            <a:ext cx="6063506" cy="36295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48845" y="1524318"/>
            <a:ext cx="90524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Fast-Greedy algorithm appears to be the most sensitive when removing the core node.</a:t>
            </a:r>
          </a:p>
          <a:p>
            <a:pPr algn="ctr"/>
            <a:r>
              <a:rPr lang="en-US" dirty="0" smtClean="0"/>
              <a:t>Communities of the Fast-Greedy algorithm in absence of the core node, in color, versus the communities in the presence of the core node, labeled.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5471" y="2604151"/>
            <a:ext cx="848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The communities 7 and 8 in FG are preserved even after removing the core node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2663493"/>
            <a:ext cx="8794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Community 4 is included in the big community on the left with </a:t>
            </a:r>
            <a:r>
              <a:rPr lang="en-US" dirty="0" err="1" smtClean="0"/>
              <a:t>Jaccard</a:t>
            </a:r>
            <a:r>
              <a:rPr lang="en-US" dirty="0" smtClean="0"/>
              <a:t> distance 20/27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26755" y="2548462"/>
            <a:ext cx="80266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Community </a:t>
            </a:r>
            <a:r>
              <a:rPr lang="en-US" dirty="0" smtClean="0"/>
              <a:t>5 </a:t>
            </a:r>
            <a:r>
              <a:rPr lang="en-US" dirty="0"/>
              <a:t>is included in the </a:t>
            </a:r>
            <a:r>
              <a:rPr lang="en-US" dirty="0" smtClean="0"/>
              <a:t>other big red community </a:t>
            </a:r>
            <a:r>
              <a:rPr lang="en-US" dirty="0"/>
              <a:t>on the left with </a:t>
            </a:r>
            <a:r>
              <a:rPr lang="en-US" dirty="0" err="1"/>
              <a:t>Jaccard</a:t>
            </a:r>
            <a:r>
              <a:rPr lang="en-US" dirty="0"/>
              <a:t> distance </a:t>
            </a:r>
            <a:r>
              <a:rPr lang="en-US" dirty="0" smtClean="0"/>
              <a:t>31/39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2531084"/>
            <a:ext cx="8208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As before, Communities 1 and 3 are spread around and community 2 is preserved along with some nodes from communities 1 and 3 in the middle community in the absence of core node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1380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8" grpId="0"/>
      <p:bldP spid="8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Embeddedness</a:t>
            </a:r>
            <a:r>
              <a:rPr lang="en-US" dirty="0" smtClean="0"/>
              <a:t> and Dispersion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5473700" y="3290202"/>
            <a:ext cx="508000" cy="508000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308725" y="4459972"/>
            <a:ext cx="508000" cy="5080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743825" y="2974539"/>
            <a:ext cx="508000" cy="5080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6816725" y="2123606"/>
            <a:ext cx="508000" cy="5080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276850" y="1857375"/>
            <a:ext cx="508000" cy="5080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489825" y="4251792"/>
            <a:ext cx="508000" cy="5080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802062" y="2766327"/>
            <a:ext cx="508000" cy="5080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604962" y="2856597"/>
            <a:ext cx="508000" cy="5080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49237" y="4205972"/>
            <a:ext cx="508000" cy="5080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056062" y="4459972"/>
            <a:ext cx="508000" cy="5080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966912" y="4713972"/>
            <a:ext cx="508000" cy="5080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786062" y="3561447"/>
            <a:ext cx="508000" cy="5080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>
            <a:stCxn id="15" idx="3"/>
            <a:endCxn id="16" idx="7"/>
          </p:cNvCxnSpPr>
          <p:nvPr/>
        </p:nvCxnSpPr>
        <p:spPr>
          <a:xfrm flipH="1">
            <a:off x="682842" y="3290202"/>
            <a:ext cx="996515" cy="9901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5" idx="4"/>
            <a:endCxn id="18" idx="0"/>
          </p:cNvCxnSpPr>
          <p:nvPr/>
        </p:nvCxnSpPr>
        <p:spPr>
          <a:xfrm>
            <a:off x="1858962" y="3364597"/>
            <a:ext cx="361950" cy="13493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H="1" flipV="1">
            <a:off x="682842" y="4639577"/>
            <a:ext cx="1284070" cy="3283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25" idx="1"/>
            <a:endCxn id="15" idx="6"/>
          </p:cNvCxnSpPr>
          <p:nvPr/>
        </p:nvCxnSpPr>
        <p:spPr>
          <a:xfrm flipH="1" flipV="1">
            <a:off x="2112962" y="3110597"/>
            <a:ext cx="747495" cy="52524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5" idx="5"/>
            <a:endCxn id="17" idx="1"/>
          </p:cNvCxnSpPr>
          <p:nvPr/>
        </p:nvCxnSpPr>
        <p:spPr>
          <a:xfrm>
            <a:off x="3219667" y="3995052"/>
            <a:ext cx="910790" cy="5393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5" idx="3"/>
            <a:endCxn id="18" idx="7"/>
          </p:cNvCxnSpPr>
          <p:nvPr/>
        </p:nvCxnSpPr>
        <p:spPr>
          <a:xfrm flipH="1">
            <a:off x="2400517" y="3995052"/>
            <a:ext cx="459940" cy="7933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25" idx="7"/>
            <a:endCxn id="7" idx="3"/>
          </p:cNvCxnSpPr>
          <p:nvPr/>
        </p:nvCxnSpPr>
        <p:spPr>
          <a:xfrm flipV="1">
            <a:off x="3219667" y="3199932"/>
            <a:ext cx="656790" cy="43591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7" idx="4"/>
            <a:endCxn id="17" idx="0"/>
          </p:cNvCxnSpPr>
          <p:nvPr/>
        </p:nvCxnSpPr>
        <p:spPr>
          <a:xfrm>
            <a:off x="4056062" y="3274327"/>
            <a:ext cx="254000" cy="118564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7" idx="2"/>
            <a:endCxn id="15" idx="6"/>
          </p:cNvCxnSpPr>
          <p:nvPr/>
        </p:nvCxnSpPr>
        <p:spPr>
          <a:xfrm flipH="1">
            <a:off x="2112962" y="3020327"/>
            <a:ext cx="1689100" cy="9027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stCxn id="17" idx="2"/>
            <a:endCxn id="18" idx="6"/>
          </p:cNvCxnSpPr>
          <p:nvPr/>
        </p:nvCxnSpPr>
        <p:spPr>
          <a:xfrm flipH="1">
            <a:off x="2474912" y="4713972"/>
            <a:ext cx="1581150" cy="254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21" idx="4"/>
            <a:endCxn id="24" idx="7"/>
          </p:cNvCxnSpPr>
          <p:nvPr/>
        </p:nvCxnSpPr>
        <p:spPr>
          <a:xfrm flipH="1">
            <a:off x="7923430" y="3482539"/>
            <a:ext cx="74395" cy="8436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21" idx="3"/>
            <a:endCxn id="20" idx="7"/>
          </p:cNvCxnSpPr>
          <p:nvPr/>
        </p:nvCxnSpPr>
        <p:spPr>
          <a:xfrm flipH="1">
            <a:off x="6742330" y="3408144"/>
            <a:ext cx="1075890" cy="11262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24" idx="2"/>
            <a:endCxn id="20" idx="7"/>
          </p:cNvCxnSpPr>
          <p:nvPr/>
        </p:nvCxnSpPr>
        <p:spPr>
          <a:xfrm flipH="1">
            <a:off x="6742330" y="4505792"/>
            <a:ext cx="747495" cy="2857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22" idx="5"/>
            <a:endCxn id="21" idx="1"/>
          </p:cNvCxnSpPr>
          <p:nvPr/>
        </p:nvCxnSpPr>
        <p:spPr>
          <a:xfrm>
            <a:off x="7250330" y="2557211"/>
            <a:ext cx="567890" cy="4917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22" idx="5"/>
            <a:endCxn id="24" idx="0"/>
          </p:cNvCxnSpPr>
          <p:nvPr/>
        </p:nvCxnSpPr>
        <p:spPr>
          <a:xfrm>
            <a:off x="7250330" y="2557211"/>
            <a:ext cx="493495" cy="16945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19" idx="0"/>
            <a:endCxn id="23" idx="4"/>
          </p:cNvCxnSpPr>
          <p:nvPr/>
        </p:nvCxnSpPr>
        <p:spPr>
          <a:xfrm flipH="1" flipV="1">
            <a:off x="5530850" y="2365375"/>
            <a:ext cx="196850" cy="92482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19" idx="7"/>
            <a:endCxn id="22" idx="3"/>
          </p:cNvCxnSpPr>
          <p:nvPr/>
        </p:nvCxnSpPr>
        <p:spPr>
          <a:xfrm flipV="1">
            <a:off x="5907305" y="2557211"/>
            <a:ext cx="983815" cy="807386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9" idx="6"/>
            <a:endCxn id="21" idx="2"/>
          </p:cNvCxnSpPr>
          <p:nvPr/>
        </p:nvCxnSpPr>
        <p:spPr>
          <a:xfrm flipV="1">
            <a:off x="5981700" y="3228539"/>
            <a:ext cx="1762125" cy="315663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19" idx="6"/>
            <a:endCxn id="24" idx="1"/>
          </p:cNvCxnSpPr>
          <p:nvPr/>
        </p:nvCxnSpPr>
        <p:spPr>
          <a:xfrm>
            <a:off x="5981700" y="3544202"/>
            <a:ext cx="1582520" cy="78198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19" idx="5"/>
            <a:endCxn id="20" idx="0"/>
          </p:cNvCxnSpPr>
          <p:nvPr/>
        </p:nvCxnSpPr>
        <p:spPr>
          <a:xfrm>
            <a:off x="5907305" y="3723807"/>
            <a:ext cx="655420" cy="7361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9" name="Straight Connector 88"/>
          <p:cNvCxnSpPr>
            <a:stCxn id="19" idx="3"/>
            <a:endCxn id="17" idx="7"/>
          </p:cNvCxnSpPr>
          <p:nvPr/>
        </p:nvCxnSpPr>
        <p:spPr>
          <a:xfrm flipH="1">
            <a:off x="4489667" y="3723807"/>
            <a:ext cx="1058428" cy="81056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19" idx="2"/>
            <a:endCxn id="7" idx="6"/>
          </p:cNvCxnSpPr>
          <p:nvPr/>
        </p:nvCxnSpPr>
        <p:spPr>
          <a:xfrm flipH="1" flipV="1">
            <a:off x="4310062" y="3020327"/>
            <a:ext cx="1163638" cy="52387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3" name="Straight Connector 92"/>
          <p:cNvCxnSpPr>
            <a:stCxn id="19" idx="2"/>
            <a:endCxn id="25" idx="6"/>
          </p:cNvCxnSpPr>
          <p:nvPr/>
        </p:nvCxnSpPr>
        <p:spPr>
          <a:xfrm flipH="1">
            <a:off x="3294062" y="3544202"/>
            <a:ext cx="2179638" cy="27124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5" name="Straight Connector 94"/>
          <p:cNvCxnSpPr>
            <a:stCxn id="19" idx="2"/>
            <a:endCxn id="18" idx="7"/>
          </p:cNvCxnSpPr>
          <p:nvPr/>
        </p:nvCxnSpPr>
        <p:spPr>
          <a:xfrm flipH="1">
            <a:off x="2400517" y="3544202"/>
            <a:ext cx="3073183" cy="12441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stCxn id="19" idx="2"/>
            <a:endCxn id="15" idx="6"/>
          </p:cNvCxnSpPr>
          <p:nvPr/>
        </p:nvCxnSpPr>
        <p:spPr>
          <a:xfrm flipH="1" flipV="1">
            <a:off x="2112962" y="3110597"/>
            <a:ext cx="3360738" cy="43360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1" name="Freeform 100"/>
          <p:cNvSpPr/>
          <p:nvPr/>
        </p:nvSpPr>
        <p:spPr>
          <a:xfrm>
            <a:off x="698500" y="3794125"/>
            <a:ext cx="5048250" cy="2787129"/>
          </a:xfrm>
          <a:custGeom>
            <a:avLst/>
            <a:gdLst>
              <a:gd name="connsiteX0" fmla="*/ 5048250 w 5048250"/>
              <a:gd name="connsiteY0" fmla="*/ 0 h 2787129"/>
              <a:gd name="connsiteX1" fmla="*/ 3952875 w 5048250"/>
              <a:gd name="connsiteY1" fmla="*/ 2778125 h 2787129"/>
              <a:gd name="connsiteX2" fmla="*/ 0 w 5048250"/>
              <a:gd name="connsiteY2" fmla="*/ 889000 h 278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48250" h="2787129">
                <a:moveTo>
                  <a:pt x="5048250" y="0"/>
                </a:moveTo>
                <a:cubicBezTo>
                  <a:pt x="4921250" y="1314979"/>
                  <a:pt x="4794250" y="2629958"/>
                  <a:pt x="3952875" y="2778125"/>
                </a:cubicBezTo>
                <a:cubicBezTo>
                  <a:pt x="3111500" y="2926292"/>
                  <a:pt x="658812" y="1201208"/>
                  <a:pt x="0" y="889000"/>
                </a:cubicBezTo>
              </a:path>
            </a:pathLst>
          </a:cu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cxnSp>
        <p:nvCxnSpPr>
          <p:cNvPr id="103" name="Straight Connector 102"/>
          <p:cNvCxnSpPr>
            <a:stCxn id="20" idx="2"/>
            <a:endCxn id="17" idx="6"/>
          </p:cNvCxnSpPr>
          <p:nvPr/>
        </p:nvCxnSpPr>
        <p:spPr>
          <a:xfrm flipH="1">
            <a:off x="4564062" y="4713972"/>
            <a:ext cx="17446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stCxn id="20" idx="1"/>
            <a:endCxn id="7" idx="5"/>
          </p:cNvCxnSpPr>
          <p:nvPr/>
        </p:nvCxnSpPr>
        <p:spPr>
          <a:xfrm flipH="1" flipV="1">
            <a:off x="4235667" y="3199932"/>
            <a:ext cx="2147453" cy="13344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55747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101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3522</TotalTime>
  <Words>885</Words>
  <Application>Microsoft Office PowerPoint</Application>
  <PresentationFormat>On-screen Show (4:3)</PresentationFormat>
  <Paragraphs>124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Essential</vt:lpstr>
      <vt:lpstr>Social Ties in Friendship Networks</vt:lpstr>
      <vt:lpstr>Social Network Analysis</vt:lpstr>
      <vt:lpstr>Personal Network of the core nodes</vt:lpstr>
      <vt:lpstr>Community Detection</vt:lpstr>
      <vt:lpstr>Community Identification</vt:lpstr>
      <vt:lpstr>Community Identification</vt:lpstr>
      <vt:lpstr>Communities in the absence of the Core Node</vt:lpstr>
      <vt:lpstr>The Effect of the Core Node</vt:lpstr>
      <vt:lpstr>Embeddedness and Dispersion</vt:lpstr>
      <vt:lpstr>Identifying Romantic partner</vt:lpstr>
      <vt:lpstr>Identifying the type of communities</vt:lpstr>
      <vt:lpstr>Google+ communities</vt:lpstr>
      <vt:lpstr>Personal Networks in Google+</vt:lpstr>
      <vt:lpstr>Walktrap Algorithm</vt:lpstr>
      <vt:lpstr>Interpreting the Communities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Ehsan</dc:creator>
  <cp:lastModifiedBy>misagh</cp:lastModifiedBy>
  <cp:revision>42</cp:revision>
  <dcterms:created xsi:type="dcterms:W3CDTF">2015-05-25T18:00:07Z</dcterms:created>
  <dcterms:modified xsi:type="dcterms:W3CDTF">2015-06-04T22:42:14Z</dcterms:modified>
</cp:coreProperties>
</file>